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85" r:id="rId5"/>
    <p:sldId id="284" r:id="rId6"/>
    <p:sldId id="273" r:id="rId7"/>
    <p:sldId id="263" r:id="rId8"/>
    <p:sldId id="280" r:id="rId9"/>
    <p:sldId id="281" r:id="rId10"/>
    <p:sldId id="266" r:id="rId11"/>
    <p:sldId id="265" r:id="rId12"/>
    <p:sldId id="267" r:id="rId13"/>
    <p:sldId id="268" r:id="rId14"/>
    <p:sldId id="269" r:id="rId15"/>
    <p:sldId id="271" r:id="rId16"/>
    <p:sldId id="282" r:id="rId17"/>
    <p:sldId id="288" r:id="rId18"/>
    <p:sldId id="286" r:id="rId19"/>
    <p:sldId id="289" r:id="rId20"/>
    <p:sldId id="287" r:id="rId2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CA966-CA20-4C46-8E65-F777E30FE863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EB88-9958-4815-8A3B-ACAB80747F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722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96433-D980-4744-B12A-E34E770F396B}" type="slidenum">
              <a:rPr lang="vi-VN"/>
              <a:pPr/>
              <a:t>2</a:t>
            </a:fld>
            <a:endParaRPr lang="vi-VN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600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991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733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101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53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645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56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908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718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549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87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FB48-2DF5-46BC-ACC7-BF9701091346}" type="datetimeFigureOut">
              <a:rPr lang="vi-VN" smtClean="0"/>
              <a:t>31/03/2019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7EAC-D315-46CD-9320-F6B344E963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824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hyperlink" Target="http://www.taochu.com/" TargetMode="External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1719"/>
            <a:ext cx="9144000" cy="68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26774" y="-285611"/>
            <a:ext cx="8534232" cy="2120235"/>
            <a:chOff x="90" y="-85"/>
            <a:chExt cx="3387" cy="631"/>
          </a:xfrm>
        </p:grpSpPr>
        <p:pic>
          <p:nvPicPr>
            <p:cNvPr id="3076" name="Picture 4" descr="g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39"/>
              <a:ext cx="453" cy="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c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" y="167"/>
              <a:ext cx="479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h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202"/>
              <a:ext cx="400" cy="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9" name="Picture 7" descr="m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" y="188"/>
              <a:ext cx="398" cy="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0" name="Picture 8" descr="a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" y="166"/>
              <a:ext cx="559" cy="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1" name="Picture 9" descr="o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" y="141"/>
              <a:ext cx="453" cy="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2" name="Picture 10" descr="n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" y="139"/>
              <a:ext cx="452" cy="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3" name="Picture 11" descr="u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4" y="166"/>
              <a:ext cx="426" cy="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 rot="1663343">
              <a:off x="2389" y="-42"/>
              <a:ext cx="22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53" tIns="23026" rIns="46053" bIns="23026">
              <a:spAutoFit/>
            </a:bodyPr>
            <a:lstStyle/>
            <a:p>
              <a:pPr defTabSz="821232" eaLnBrk="0" hangingPunct="0"/>
              <a:r>
                <a:rPr lang="en-US" sz="6200">
                  <a:solidFill>
                    <a:srgbClr val="0000CC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 rot="1663343">
              <a:off x="1112" y="-85"/>
              <a:ext cx="14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53" tIns="23026" rIns="46053" bIns="23026">
              <a:spAutoFit/>
            </a:bodyPr>
            <a:lstStyle/>
            <a:p>
              <a:pPr defTabSz="821232" eaLnBrk="0" hangingPunct="0"/>
              <a:r>
                <a:rPr lang="en-US" sz="6200">
                  <a:solidFill>
                    <a:srgbClr val="FF0000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 rot="1143889">
              <a:off x="2466" y="29"/>
              <a:ext cx="16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53" tIns="23026" rIns="46053" bIns="23026">
              <a:spAutoFit/>
            </a:bodyPr>
            <a:lstStyle/>
            <a:p>
              <a:pPr algn="ctr" defTabSz="821232"/>
              <a:r>
                <a:rPr lang="en-US" sz="5000">
                  <a:solidFill>
                    <a:srgbClr val="3333CC"/>
                  </a:solidFill>
                  <a:latin typeface="Times New Roman" pitchFamily="18" charset="0"/>
                </a:rPr>
                <a:t>?</a:t>
              </a:r>
            </a:p>
          </p:txBody>
        </p:sp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3315929" y="5487072"/>
            <a:ext cx="2746475" cy="1370928"/>
            <a:chOff x="3936" y="3264"/>
            <a:chExt cx="1824" cy="1056"/>
          </a:xfrm>
        </p:grpSpPr>
        <p:pic>
          <p:nvPicPr>
            <p:cNvPr id="3100" name="Picture 28" descr="450603ss06xdzo9s"/>
            <p:cNvPicPr>
              <a:picLocks noChangeAspect="1" noChangeArrowheads="1" noCrop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264"/>
              <a:ext cx="906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1" name="Picture 29" descr="450603ss06xdzo9s"/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704" y="3288"/>
              <a:ext cx="1056" cy="1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09" name="Picture 9" descr="Phao hoa 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261" y="5040176"/>
            <a:ext cx="710556" cy="181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13" descr="629740trq6seguwh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266" y="1142440"/>
            <a:ext cx="788666" cy="95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433711" y="3669578"/>
            <a:ext cx="6048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GV: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Nguyễn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Thị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Thanh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Thúy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400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Trường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THCS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Long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Biên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6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124200" y="2667000"/>
            <a:ext cx="2819400" cy="2743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 rot="-664991">
            <a:off x="1373188" y="2203450"/>
            <a:ext cx="2819400" cy="27432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 rot="-664991">
            <a:off x="3189288" y="962025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 rot="-664991">
            <a:off x="4932363" y="2328863"/>
            <a:ext cx="2819400" cy="27432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vi-VN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 rot="-664991">
            <a:off x="4197350" y="4060825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 rot="-664991">
            <a:off x="1971675" y="4044950"/>
            <a:ext cx="2819400" cy="2743200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28600" y="2590800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.VnTime" pitchFamily="34" charset="0"/>
              </a:rPr>
              <a:t>PhÝa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sau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b«ng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hoa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nµy</a:t>
            </a:r>
            <a:r>
              <a:rPr lang="en-US" sz="3200" dirty="0">
                <a:latin typeface=".VnTime" pitchFamily="34" charset="0"/>
              </a:rPr>
              <a:t> lµ </a:t>
            </a:r>
            <a:r>
              <a:rPr lang="en-US" sz="3200" dirty="0" err="1">
                <a:latin typeface=".VnTime" pitchFamily="34" charset="0"/>
              </a:rPr>
              <a:t>mét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bøc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tranh</a:t>
            </a:r>
            <a:r>
              <a:rPr lang="en-US" sz="3200" dirty="0">
                <a:latin typeface=".VnTime" pitchFamily="34" charset="0"/>
              </a:rPr>
              <a:t>. §Ó </a:t>
            </a:r>
            <a:r>
              <a:rPr lang="en-US" sz="3200" dirty="0" err="1">
                <a:latin typeface=".VnTime" pitchFamily="34" charset="0"/>
              </a:rPr>
              <a:t>biÕt</a:t>
            </a:r>
            <a:r>
              <a:rPr lang="en-US" sz="3200" dirty="0">
                <a:latin typeface=".VnTime" pitchFamily="34" charset="0"/>
              </a:rPr>
              <a:t> ®ã lµ </a:t>
            </a:r>
            <a:r>
              <a:rPr lang="en-US" sz="3200" dirty="0" err="1">
                <a:latin typeface=".VnTime" pitchFamily="34" charset="0"/>
              </a:rPr>
              <a:t>bøc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tranh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nµo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c¸c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em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h·y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lÇn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l­ît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më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tõng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c¸nh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hoa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b»ng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c¸ch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tr</a:t>
            </a:r>
            <a:r>
              <a:rPr lang="en-US" sz="3200" dirty="0">
                <a:latin typeface=".VnTime" pitchFamily="34" charset="0"/>
              </a:rPr>
              <a:t>¶ </a:t>
            </a:r>
            <a:r>
              <a:rPr lang="en-US" sz="3200" dirty="0" err="1">
                <a:latin typeface=".VnTime" pitchFamily="34" charset="0"/>
              </a:rPr>
              <a:t>lêi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c¸c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c©u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hái</a:t>
            </a:r>
            <a:r>
              <a:rPr lang="en-US" sz="3200" dirty="0">
                <a:latin typeface=".VnTime" pitchFamily="34" charset="0"/>
              </a:rPr>
              <a:t>. </a:t>
            </a:r>
            <a:r>
              <a:rPr lang="en-US" sz="3200" dirty="0" err="1">
                <a:latin typeface=".VnTime" pitchFamily="34" charset="0"/>
              </a:rPr>
              <a:t>Tr</a:t>
            </a:r>
            <a:r>
              <a:rPr lang="en-US" sz="3200" dirty="0">
                <a:latin typeface=".VnTime" pitchFamily="34" charset="0"/>
              </a:rPr>
              <a:t>¶ </a:t>
            </a:r>
            <a:r>
              <a:rPr lang="en-US" sz="3200" dirty="0" err="1">
                <a:latin typeface=".VnTime" pitchFamily="34" charset="0"/>
              </a:rPr>
              <a:t>lêi</a:t>
            </a:r>
            <a:r>
              <a:rPr lang="en-US" sz="3200" dirty="0">
                <a:latin typeface=".VnTime" pitchFamily="34" charset="0"/>
              </a:rPr>
              <a:t> ®</a:t>
            </a:r>
            <a:r>
              <a:rPr lang="en-US" sz="3200" dirty="0" err="1">
                <a:latin typeface=".VnTime" pitchFamily="34" charset="0"/>
              </a:rPr>
              <a:t>óng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mçi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c©u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hái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sÏ</a:t>
            </a:r>
            <a:r>
              <a:rPr lang="en-US" sz="3200" dirty="0">
                <a:latin typeface=".VnTime" pitchFamily="34" charset="0"/>
              </a:rPr>
              <a:t> ®­</a:t>
            </a:r>
            <a:r>
              <a:rPr lang="en-US" sz="3200" dirty="0" err="1" smtClean="0">
                <a:latin typeface=".VnTime" pitchFamily="34" charset="0"/>
              </a:rPr>
              <a:t>îưc</a:t>
            </a:r>
            <a:r>
              <a:rPr lang="en-US" sz="3200" dirty="0" smtClean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më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mét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c¸nh</a:t>
            </a:r>
            <a:r>
              <a:rPr lang="en-US" sz="3200" dirty="0">
                <a:latin typeface=".VnTime" pitchFamily="34" charset="0"/>
              </a:rPr>
              <a:t> </a:t>
            </a:r>
            <a:r>
              <a:rPr lang="en-US" sz="3200" dirty="0" err="1">
                <a:latin typeface=".VnTime" pitchFamily="34" charset="0"/>
              </a:rPr>
              <a:t>hoa</a:t>
            </a:r>
            <a:endParaRPr lang="en-US" sz="3200" dirty="0">
              <a:latin typeface=".VnTime" pitchFamily="34" charset="0"/>
            </a:endParaRPr>
          </a:p>
        </p:txBody>
      </p:sp>
      <p:sp>
        <p:nvSpPr>
          <p:cNvPr id="76809" name="WordArt 9"/>
          <p:cNvSpPr>
            <a:spLocks noChangeArrowheads="1" noChangeShapeType="1" noTextEdit="1"/>
          </p:cNvSpPr>
          <p:nvPr/>
        </p:nvSpPr>
        <p:spPr bwMode="auto">
          <a:xfrm>
            <a:off x="1295400" y="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j-lt"/>
              </a:rPr>
              <a:t>Trò chơi</a:t>
            </a:r>
            <a:endParaRPr lang="vi-VN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71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/>
      <p:bldP spid="76804" grpId="0" animBg="1"/>
      <p:bldP spid="76805" grpId="0" animBg="1"/>
      <p:bldP spid="76806" grpId="0" animBg="1"/>
      <p:bldP spid="76807" grpId="0" animBg="1"/>
      <p:bldP spid="76808" grpId="0"/>
      <p:bldP spid="768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1987" y="2514600"/>
            <a:ext cx="2600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4724400" y="1866900"/>
            <a:ext cx="2819400" cy="2743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dirty="0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 rot="20935009">
            <a:off x="3423921" y="1678923"/>
            <a:ext cx="2819400" cy="27432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 rot="-664991">
            <a:off x="4953000" y="1143000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 rot="-664991">
            <a:off x="6132513" y="2565400"/>
            <a:ext cx="2819400" cy="27432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48" name="WordArt 7"/>
          <p:cNvSpPr>
            <a:spLocks noChangeArrowheads="1" noChangeShapeType="1" noTextEdit="1"/>
          </p:cNvSpPr>
          <p:nvPr/>
        </p:nvSpPr>
        <p:spPr bwMode="auto">
          <a:xfrm>
            <a:off x="1295400" y="-16510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lt"/>
                <a:ea typeface="+mn-ea"/>
                <a:cs typeface="+mn-cs"/>
              </a:rPr>
              <a:t>Trò chơi</a:t>
            </a: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 rot="20935009">
            <a:off x="3423921" y="3603016"/>
            <a:ext cx="2819400" cy="2743200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 rot="-664991">
            <a:off x="5332413" y="4176713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81000" y="1390650"/>
            <a:ext cx="2514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Câu 1: Cho MN là đường kính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, CD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là dây cung của 1 đường tròn.so sánh MN và CD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200400" y="23622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.VnTime" pitchFamily="34" charset="0"/>
              </a:rPr>
              <a:t> §¸p ¸n : MN    CD</a:t>
            </a:r>
          </a:p>
        </p:txBody>
      </p:sp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5791200" y="2362200"/>
          <a:ext cx="571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126720" imgH="152280" progId="Equation.DSMT4">
                  <p:embed/>
                </p:oleObj>
              </mc:Choice>
              <mc:Fallback>
                <p:oleObj name="Equation" r:id="rId4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62200"/>
                        <a:ext cx="571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3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nimBg="1"/>
      <p:bldP spid="77834" grpId="0"/>
      <p:bldP spid="77834" grpId="1"/>
      <p:bldP spid="77835" grpId="0"/>
      <p:bldP spid="7783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4837" y="2581275"/>
            <a:ext cx="2600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4248150" y="1600200"/>
            <a:ext cx="2819400" cy="2743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 rot="-664991">
            <a:off x="2819400" y="2286000"/>
            <a:ext cx="2819400" cy="27432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 rot="-664991">
            <a:off x="4237038" y="969963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 rot="-664991">
            <a:off x="5980113" y="2336800"/>
            <a:ext cx="2819400" cy="27432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1371600"/>
            <a:ext cx="39624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Cho (O; 5 cm), CD là dây cung dài 6cm, gọi I là trung điểm của CD. Độ dài của OI là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A. 4 cm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B. 6 cm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C. 5 cm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D. 7 cm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1295400" y="-16510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lt"/>
                <a:ea typeface="+mn-ea"/>
                <a:cs typeface="+mn-cs"/>
              </a:rPr>
              <a:t>Trò chơi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 rot="-664991">
            <a:off x="5237163" y="4024313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95536" y="3212854"/>
            <a:ext cx="289765" cy="4065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pPr algn="ctr" defTabSz="91436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1853" y="2644128"/>
            <a:ext cx="2600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Oval 3"/>
          <p:cNvSpPr>
            <a:spLocks noChangeArrowheads="1"/>
          </p:cNvSpPr>
          <p:nvPr/>
        </p:nvSpPr>
        <p:spPr bwMode="auto">
          <a:xfrm rot="-664991">
            <a:off x="4885402" y="1004744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1295400" y="-16510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lt"/>
                <a:ea typeface="+mn-ea"/>
                <a:cs typeface="+mn-cs"/>
              </a:rPr>
              <a:t>Trò chơi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3810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Cho (O)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" y="3733800"/>
            <a:ext cx="32004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.VnTime" pitchFamily="34" charset="0"/>
              </a:rPr>
              <a:t>                </a:t>
            </a:r>
            <a:r>
              <a:rPr lang="en-US" sz="2800" dirty="0">
                <a:latin typeface=".VnTime" pitchFamily="34" charset="0"/>
              </a:rPr>
              <a:t>A. KA = KB </a:t>
            </a:r>
          </a:p>
          <a:p>
            <a:pPr eaLnBrk="1" hangingPunct="1"/>
            <a:r>
              <a:rPr lang="en-US" sz="2800" dirty="0">
                <a:latin typeface=".VnTime" pitchFamily="34" charset="0"/>
              </a:rPr>
              <a:t>          B. KA = KM </a:t>
            </a:r>
          </a:p>
          <a:p>
            <a:pPr eaLnBrk="1" hangingPunct="1"/>
            <a:r>
              <a:rPr lang="en-US" sz="2800" dirty="0">
                <a:latin typeface=".VnTime" pitchFamily="34" charset="0"/>
              </a:rPr>
              <a:t>          C. KM = KN </a:t>
            </a:r>
          </a:p>
          <a:p>
            <a:pPr eaLnBrk="1" hangingPunct="1"/>
            <a:r>
              <a:rPr lang="en-US" sz="2800" dirty="0">
                <a:latin typeface=".VnTime" pitchFamily="34" charset="0"/>
              </a:rPr>
              <a:t>          D. KB = KN</a:t>
            </a:r>
            <a:r>
              <a:rPr lang="en-US" sz="2000" dirty="0"/>
              <a:t> 	</a:t>
            </a:r>
          </a:p>
          <a:p>
            <a:pPr eaLnBrk="1" hangingPunct="1"/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2536" name="Oval 12"/>
          <p:cNvSpPr>
            <a:spLocks noChangeArrowheads="1"/>
          </p:cNvSpPr>
          <p:nvPr/>
        </p:nvSpPr>
        <p:spPr bwMode="auto">
          <a:xfrm rot="-664991">
            <a:off x="6021475" y="3606006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1403648" y="4629325"/>
            <a:ext cx="289765" cy="406575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pPr algn="ctr" defTabSz="914360"/>
            <a:endParaRPr lang="en-US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 rot="-664991">
            <a:off x="3932153" y="2192989"/>
            <a:ext cx="2819400" cy="27432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98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5" grpId="0"/>
      <p:bldP spid="2253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5020" y="2567709"/>
            <a:ext cx="2600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295400" y="-16510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lt"/>
                <a:ea typeface="+mn-ea"/>
                <a:cs typeface="+mn-cs"/>
              </a:rPr>
              <a:t>Trò chơi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 rot="-664991">
            <a:off x="5025399" y="983701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39624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(O; 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cm)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cm. MN=? 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MN=3cm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MN=4 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MN=5cm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 MN=6cm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683568" y="5221288"/>
            <a:ext cx="360040" cy="558503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2" tIns="45717" rIns="91432" bIns="45717" anchor="ctr"/>
          <a:lstStyle/>
          <a:p>
            <a:pPr algn="ctr" defTabSz="914360"/>
            <a:endParaRPr lang="en-US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 rot="-664991">
            <a:off x="3933076" y="2265003"/>
            <a:ext cx="2819400" cy="27432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04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82950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1941978"/>
            <a:ext cx="26003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295400" y="-165100"/>
            <a:ext cx="5943600" cy="15986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+mn-lt"/>
                <a:ea typeface="+mn-ea"/>
                <a:cs typeface="+mn-cs"/>
              </a:rPr>
              <a:t>Trò chơi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51520" y="1749425"/>
            <a:ext cx="496818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66"/>
                </a:solidFill>
                <a:latin typeface=".VnTime" pitchFamily="34" charset="0"/>
              </a:rPr>
              <a:t>  </a:t>
            </a:r>
            <a:r>
              <a:rPr lang="en-US" sz="2800" dirty="0" err="1" smtClean="0">
                <a:solidFill>
                  <a:srgbClr val="FF0066"/>
                </a:solidFill>
                <a:latin typeface=".VnTime" pitchFamily="34" charset="0"/>
              </a:rPr>
              <a:t>C©u</a:t>
            </a:r>
            <a:r>
              <a:rPr lang="en-US" sz="2800" dirty="0" smtClean="0">
                <a:solidFill>
                  <a:srgbClr val="FF0066"/>
                </a:solidFill>
                <a:latin typeface=".VnTime" pitchFamily="34" charset="0"/>
              </a:rPr>
              <a:t> 5 :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vi-VN" sz="2800" b="1" dirty="0" smtClean="0">
                <a:solidFill>
                  <a:srgbClr val="0000CC"/>
                </a:solidFill>
              </a:rPr>
              <a:t> </a:t>
            </a:r>
            <a:r>
              <a:rPr lang="vi-VN" sz="2400" b="1" dirty="0" smtClean="0">
                <a:solidFill>
                  <a:srgbClr val="0000CC"/>
                </a:solidFill>
                <a:latin typeface="+mj-lt"/>
              </a:rPr>
              <a:t>Hãy giải thích vì sao OC = OD?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.VnTime" pitchFamily="34" charset="0"/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.VnTime" pitchFamily="34" charset="0"/>
              </a:rPr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031" name="Text Box 15"/>
              <p:cNvSpPr txBox="1">
                <a:spLocks noChangeArrowheads="1"/>
              </p:cNvSpPr>
              <p:nvPr/>
            </p:nvSpPr>
            <p:spPr bwMode="auto">
              <a:xfrm>
                <a:off x="388268" y="4293096"/>
                <a:ext cx="8748464" cy="2170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án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𝑣𝑢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ô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𝑛𝑔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𝑡𝑟𝑢𝑛𝑔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đ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ể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𝑛h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h𝑢𝑦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ề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ê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𝑂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𝐴𝐵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b="0" i="1" dirty="0" smtClean="0">
                  <a:solidFill>
                    <a:srgbClr val="0000FF"/>
                  </a:solidFill>
                  <a:latin typeface="Cambria Math"/>
                  <a:ea typeface="Cambria Math"/>
                </a:endParaRPr>
              </a:p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𝑣𝑢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ô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𝑛𝑔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à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𝑡𝑟𝑢𝑛𝑔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đ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ể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𝑛h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h𝑢𝑦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ề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ê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∈(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,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𝑂𝐶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𝑂𝐷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603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268" y="4293096"/>
                <a:ext cx="8748464" cy="2170274"/>
              </a:xfrm>
              <a:prstGeom prst="rect">
                <a:avLst/>
              </a:prstGeom>
              <a:blipFill rotWithShape="1">
                <a:blip r:embed="rId3"/>
                <a:stretch>
                  <a:fillRect l="-1115" t="-22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69" y="2636912"/>
            <a:ext cx="243711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5"/>
          <p:cNvSpPr>
            <a:spLocks noChangeArrowheads="1"/>
          </p:cNvSpPr>
          <p:nvPr/>
        </p:nvSpPr>
        <p:spPr bwMode="auto">
          <a:xfrm rot="-664991">
            <a:off x="5025399" y="983701"/>
            <a:ext cx="2819400" cy="27432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555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31" grpId="0"/>
      <p:bldP spid="86031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38" y="1575897"/>
            <a:ext cx="3391519" cy="160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10" y="719066"/>
            <a:ext cx="3583016" cy="203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084" y="2751937"/>
            <a:ext cx="2171983" cy="99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481" y="2728416"/>
            <a:ext cx="1421112" cy="100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24" y="1417970"/>
            <a:ext cx="2018282" cy="14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611378" y="2422647"/>
            <a:ext cx="2056077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7" rIns="91432" bIns="45717">
            <a:spAutoFit/>
          </a:bodyPr>
          <a:lstStyle>
            <a:lvl1pPr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Đường kính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868387" y="2399124"/>
            <a:ext cx="1600010" cy="4569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/>
          <a:p>
            <a:pPr defTabSz="914360"/>
            <a:endParaRPr lang="en-US" sz="25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914974" y="3699491"/>
            <a:ext cx="2285371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7" rIns="91432" bIns="45717">
            <a:spAutoFit/>
          </a:bodyPr>
          <a:lstStyle>
            <a:lvl1pPr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vuông góc với dây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848230" y="3675969"/>
            <a:ext cx="3210101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7" rIns="91432" bIns="45717">
            <a:spAutoFit/>
          </a:bodyPr>
          <a:lstStyle>
            <a:lvl1pPr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5143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đi qua trung điểm của dây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4268376" y="3733091"/>
            <a:ext cx="160001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4268375" y="4018700"/>
            <a:ext cx="15748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27718" y="2893063"/>
            <a:ext cx="3008436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>
            <a:spAutoFit/>
          </a:bodyPr>
          <a:lstStyle/>
          <a:p>
            <a:pPr defTabSz="914360">
              <a:spcBef>
                <a:spcPct val="50000"/>
              </a:spcBef>
            </a:pPr>
            <a:r>
              <a:rPr lang="en-US" sz="2000">
                <a:solidFill>
                  <a:srgbClr val="336600"/>
                </a:solidFill>
              </a:rPr>
              <a:t>Đường kính là dây lớn nhất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904895" y="3659169"/>
            <a:ext cx="2285371" cy="45697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/>
          <a:p>
            <a:pPr defTabSz="914360"/>
            <a:endParaRPr lang="en-US" sz="2500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0552" y="2866181"/>
            <a:ext cx="3200022" cy="456976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/>
          <a:p>
            <a:pPr defTabSz="914360"/>
            <a:endParaRPr lang="en-US" sz="25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891064" y="3649087"/>
            <a:ext cx="3023643" cy="456976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7" rIns="91432" bIns="45717" anchor="ctr"/>
          <a:lstStyle/>
          <a:p>
            <a:pPr defTabSz="914360"/>
            <a:endParaRPr lang="en-US" sz="2500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4008847" y="4156467"/>
            <a:ext cx="2134187" cy="611541"/>
          </a:xfrm>
          <a:prstGeom prst="leftArrow">
            <a:avLst>
              <a:gd name="adj1" fmla="val 50000"/>
              <a:gd name="adj2" fmla="val 11634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7" rIns="91432" bIns="45717" anchor="ctr"/>
          <a:lstStyle/>
          <a:p>
            <a:pPr defTabSz="914360"/>
            <a:endParaRPr lang="en-US" sz="2500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4283494" y="4220308"/>
            <a:ext cx="1746039" cy="40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7" rIns="91432" bIns="45717">
            <a:spAutoFit/>
          </a:bodyPr>
          <a:lstStyle/>
          <a:p>
            <a:pPr defTabSz="91436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không qua tâm</a:t>
            </a:r>
          </a:p>
        </p:txBody>
      </p:sp>
      <p:sp>
        <p:nvSpPr>
          <p:cNvPr id="11287" name="Rectangle 24"/>
          <p:cNvSpPr>
            <a:spLocks noChangeArrowheads="1"/>
          </p:cNvSpPr>
          <p:nvPr/>
        </p:nvSpPr>
        <p:spPr bwMode="auto">
          <a:xfrm>
            <a:off x="1829305" y="57123"/>
            <a:ext cx="4913419" cy="57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 anchor="ctr"/>
          <a:lstStyle/>
          <a:p>
            <a:pPr algn="ctr" defTabSz="914360"/>
            <a:r>
              <a:rPr lang="en-US" sz="3600" b="1">
                <a:latin typeface="Times New Roman" pitchFamily="18" charset="0"/>
                <a:cs typeface="Times New Roman" pitchFamily="18" charset="0"/>
              </a:rPr>
              <a:t>Tiết 20. LUYỆN TẬP</a:t>
            </a:r>
            <a:endParaRPr lang="vi-VN" sz="36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3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 animBg="1"/>
      <p:bldP spid="22539" grpId="0" animBg="1"/>
      <p:bldP spid="22540" grpId="0" animBg="1"/>
      <p:bldP spid="22542" grpId="0" animBg="1"/>
      <p:bldP spid="22543" grpId="0" animBg="1"/>
      <p:bldP spid="22544" grpId="0" animBg="1"/>
      <p:bldP spid="22545" grpId="0" animBg="1"/>
      <p:bldP spid="225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269776"/>
            <a:ext cx="4834880" cy="3879304"/>
          </a:xfrm>
        </p:spPr>
        <p:txBody>
          <a:bodyPr>
            <a:normAutofit/>
          </a:bodyPr>
          <a:lstStyle/>
          <a:p>
            <a:r>
              <a:rPr lang="vi-VN" sz="2800" dirty="0" smtClean="0"/>
              <a:t>Khoảng cách             Độ lớn dây</a:t>
            </a:r>
            <a:br>
              <a:rPr lang="vi-VN" sz="2800" dirty="0" smtClean="0"/>
            </a:br>
            <a:r>
              <a:rPr lang="vi-VN" sz="2800" dirty="0" smtClean="0"/>
              <a:t/>
            </a:r>
            <a:br>
              <a:rPr lang="vi-VN" sz="2800" dirty="0" smtClean="0"/>
            </a:br>
            <a:r>
              <a:rPr lang="vi-VN" dirty="0" smtClean="0"/>
              <a:t>OE=3cm,  </a:t>
            </a:r>
            <a:r>
              <a:rPr lang="vi-VN" dirty="0"/>
              <a:t>AB </a:t>
            </a:r>
            <a:r>
              <a:rPr lang="vi-VN" dirty="0" smtClean="0"/>
              <a:t>=8cm</a:t>
            </a:r>
            <a:r>
              <a:rPr lang="vi-VN" dirty="0"/>
              <a:t/>
            </a:r>
            <a:br>
              <a:rPr lang="vi-VN" dirty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dirty="0"/>
              <a:t>OF= 4cm </a:t>
            </a:r>
            <a:r>
              <a:rPr lang="vi-VN" dirty="0" smtClean="0"/>
              <a:t>,CD=6cm</a:t>
            </a:r>
            <a:br>
              <a:rPr lang="vi-VN" dirty="0" smtClean="0"/>
            </a:br>
            <a:endParaRPr lang="vi-VN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6004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228184" y="1268760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899592" y="4257092"/>
            <a:ext cx="800323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2800" dirty="0" smtClean="0"/>
              <a:t>*Nhận xét về khoảng cách từ tâm đến dây và độ lớn dây tương ứng.</a:t>
            </a:r>
          </a:p>
          <a:p>
            <a:pPr algn="l"/>
            <a:r>
              <a:rPr lang="vi-VN" sz="2800" dirty="0" smtClean="0"/>
              <a:t>*Trường hợp OE=OF hãy dự đoán AB...CD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4941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700808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Hướng dẫn về nhà :</a:t>
            </a:r>
            <a:r>
              <a:rPr lang="vi-VN" sz="3200" dirty="0">
                <a:latin typeface="+mj-lt"/>
              </a:rPr>
              <a:t> </a:t>
            </a:r>
            <a:endParaRPr lang="vi-VN" sz="3200" dirty="0" smtClean="0">
              <a:latin typeface="+mj-lt"/>
            </a:endParaRPr>
          </a:p>
          <a:p>
            <a:r>
              <a:rPr lang="vi-VN" sz="3200" dirty="0" smtClean="0">
                <a:latin typeface="+mj-lt"/>
              </a:rPr>
              <a:t>- Làm </a:t>
            </a:r>
            <a:r>
              <a:rPr lang="vi-VN" sz="3200" dirty="0">
                <a:latin typeface="+mj-lt"/>
              </a:rPr>
              <a:t>bài 20,21,22/131 SBT</a:t>
            </a:r>
            <a:r>
              <a:rPr lang="vi-VN" sz="3200" dirty="0" smtClean="0">
                <a:latin typeface="+mj-lt"/>
              </a:rPr>
              <a:t>.</a:t>
            </a:r>
          </a:p>
          <a:p>
            <a:r>
              <a:rPr lang="vi-VN" sz="3200" dirty="0" smtClean="0">
                <a:latin typeface="+mj-lt"/>
              </a:rPr>
              <a:t>- Đọc </a:t>
            </a:r>
            <a:r>
              <a:rPr lang="vi-VN" sz="3200" dirty="0">
                <a:latin typeface="+mj-lt"/>
              </a:rPr>
              <a:t>trước bài “Liên hệ giữa dây và khoảng cách từ tâm đến dây</a:t>
            </a:r>
            <a:r>
              <a:rPr lang="vi-VN" sz="3200" dirty="0" smtClean="0">
                <a:latin typeface="+mj-lt"/>
              </a:rPr>
              <a:t>”</a:t>
            </a:r>
          </a:p>
          <a:p>
            <a:endParaRPr lang="vi-VN" sz="3200" dirty="0">
              <a:latin typeface="+mj-lt"/>
            </a:endParaRPr>
          </a:p>
          <a:p>
            <a:endParaRPr lang="vi-VN" sz="3200" dirty="0" smtClean="0">
              <a:latin typeface="+mj-lt"/>
            </a:endParaRPr>
          </a:p>
          <a:p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93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H="1">
            <a:off x="1572294" y="10483565"/>
            <a:ext cx="2297968" cy="3361"/>
          </a:xfrm>
          <a:prstGeom prst="lin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34673" y="476672"/>
            <a:ext cx="1715916" cy="85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CH = </a:t>
            </a:r>
            <a:r>
              <a:rPr lang="vi-VN" dirty="0" smtClean="0"/>
              <a:t>DK</a:t>
            </a:r>
          </a:p>
          <a:p>
            <a:pPr>
              <a:spcBef>
                <a:spcPct val="50000"/>
              </a:spcBef>
            </a:pPr>
            <a:endParaRPr lang="vi-VN" dirty="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930214" y="1365327"/>
            <a:ext cx="1715918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CM = DM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664275" y="1365327"/>
            <a:ext cx="1715916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HM = KM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159508" y="2422804"/>
            <a:ext cx="1486624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Định lí </a:t>
            </a:r>
            <a:r>
              <a:rPr lang="en-US" dirty="0"/>
              <a:t>2</a:t>
            </a:r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8" name="Text Box 16"/>
              <p:cNvSpPr txBox="1">
                <a:spLocks noChangeArrowheads="1"/>
              </p:cNvSpPr>
              <p:nvPr/>
            </p:nvSpPr>
            <p:spPr bwMode="auto">
              <a:xfrm>
                <a:off x="4691603" y="4346780"/>
                <a:ext cx="1305587" cy="1687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62553" tIns="81276" rIns="162553" bIns="81276">
                <a:spAutoFit/>
              </a:bodyPr>
              <a:lstStyle>
                <a:lvl1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𝐴𝐾𝐵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ó</m:t>
                      </m:r>
                    </m:oMath>
                  </m:oMathPara>
                </a14:m>
                <a:endParaRPr lang="vi-VN" dirty="0" smtClean="0"/>
              </a:p>
              <a:p>
                <a:pPr>
                  <a:spcBef>
                    <a:spcPct val="50000"/>
                  </a:spcBef>
                </a:pPr>
                <a:r>
                  <a:rPr lang="vi-VN" dirty="0" smtClean="0"/>
                  <a:t>OA </a:t>
                </a:r>
                <a:r>
                  <a:rPr lang="vi-VN" dirty="0"/>
                  <a:t>= </a:t>
                </a:r>
                <a:r>
                  <a:rPr lang="vi-VN" dirty="0" smtClean="0"/>
                  <a:t>OB</a:t>
                </a:r>
              </a:p>
              <a:p>
                <a:pPr>
                  <a:spcBef>
                    <a:spcPct val="50000"/>
                  </a:spcBef>
                </a:pPr>
                <a:r>
                  <a:rPr lang="vi-VN" dirty="0" smtClean="0"/>
                  <a:t>ON </a:t>
                </a:r>
                <a:r>
                  <a:rPr lang="vi-VN" dirty="0"/>
                  <a:t>// </a:t>
                </a:r>
                <a:r>
                  <a:rPr lang="vi-VN" dirty="0" smtClean="0"/>
                  <a:t>BK</a:t>
                </a:r>
                <a:endParaRPr lang="vi-VN" dirty="0"/>
              </a:p>
              <a:p>
                <a:pPr>
                  <a:spcBef>
                    <a:spcPct val="50000"/>
                  </a:spcBef>
                </a:pPr>
                <a:endParaRPr lang="vi-VN" dirty="0"/>
              </a:p>
            </p:txBody>
          </p:sp>
        </mc:Choice>
        <mc:Fallback xmlns="">
          <p:sp>
            <p:nvSpPr>
              <p:cNvPr id="5428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1603" y="4346780"/>
                <a:ext cx="1305587" cy="16876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5362700" y="904990"/>
            <a:ext cx="1143945" cy="460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513429" y="904990"/>
            <a:ext cx="914653" cy="460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3" y="1365327"/>
            <a:ext cx="3744416" cy="349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4619388" y="2422804"/>
                <a:ext cx="1486624" cy="1272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62553" tIns="81276" rIns="162553" bIns="81276">
                <a:spAutoFit/>
              </a:bodyPr>
              <a:lstStyle>
                <a:lvl1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defTabSz="5143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defTabSz="514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𝐾𝐻𝐴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vi-VN" b="0" i="1" smtClean="0">
                          <a:latin typeface="Cambria Math"/>
                          <a:ea typeface="Cambria Math"/>
                        </a:rPr>
                        <m:t>ó</m:t>
                      </m:r>
                    </m:oMath>
                  </m:oMathPara>
                </a14:m>
                <a:endParaRPr lang="vi-VN" dirty="0" smtClean="0"/>
              </a:p>
              <a:p>
                <a:pPr>
                  <a:spcBef>
                    <a:spcPct val="50000"/>
                  </a:spcBef>
                </a:pPr>
                <a:r>
                  <a:rPr lang="vi-VN" dirty="0" smtClean="0"/>
                  <a:t>AN=NK</a:t>
                </a:r>
              </a:p>
              <a:p>
                <a:pPr>
                  <a:spcBef>
                    <a:spcPct val="50000"/>
                  </a:spcBef>
                </a:pPr>
                <a:r>
                  <a:rPr lang="vi-VN" dirty="0" smtClean="0"/>
                  <a:t>NM//AH</a:t>
                </a:r>
                <a:endParaRPr lang="vi-VN" dirty="0"/>
              </a:p>
            </p:txBody>
          </p:sp>
        </mc:Choice>
        <mc:Fallback xmlns="">
          <p:sp>
            <p:nvSpPr>
              <p:cNvPr id="19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9388" y="2422804"/>
                <a:ext cx="1486624" cy="1272135"/>
              </a:xfrm>
              <a:prstGeom prst="rect">
                <a:avLst/>
              </a:prstGeom>
              <a:blipFill rotWithShape="1">
                <a:blip r:embed="rId4"/>
                <a:stretch>
                  <a:fillRect b="-38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Up Arrow 2"/>
          <p:cNvSpPr/>
          <p:nvPr/>
        </p:nvSpPr>
        <p:spPr>
          <a:xfrm>
            <a:off x="5037601" y="3791687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Up Arrow 20"/>
          <p:cNvSpPr/>
          <p:nvPr/>
        </p:nvSpPr>
        <p:spPr>
          <a:xfrm>
            <a:off x="5037601" y="1865953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Up Arrow 23"/>
          <p:cNvSpPr/>
          <p:nvPr/>
        </p:nvSpPr>
        <p:spPr>
          <a:xfrm>
            <a:off x="7436206" y="1806465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95535" y="164807"/>
            <a:ext cx="3514413" cy="14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Mở rộng bài toán: dây CD cắt AB tại I</a:t>
            </a:r>
          </a:p>
          <a:p>
            <a:pPr>
              <a:spcBef>
                <a:spcPct val="50000"/>
              </a:spcBef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9110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  <p:bldP spid="54284" grpId="0"/>
      <p:bldP spid="54285" grpId="0"/>
      <p:bldP spid="54286" grpId="0"/>
      <p:bldP spid="54288" grpId="0"/>
      <p:bldP spid="54291" grpId="0" animBg="1"/>
      <p:bldP spid="54292" grpId="0" animBg="1"/>
      <p:bldP spid="19" grpId="0"/>
      <p:bldP spid="3" grpId="0" animBg="1"/>
      <p:bldP spid="21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71973" y="1508694"/>
            <a:ext cx="7886668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85359" y="0"/>
            <a:ext cx="7773282" cy="91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 anchor="ctr"/>
          <a:lstStyle/>
          <a:p>
            <a:pPr algn="ctr" defTabSz="914360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9" y="2513368"/>
            <a:ext cx="2401277" cy="270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607" y="2362164"/>
            <a:ext cx="2199701" cy="312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950" y="2362164"/>
            <a:ext cx="2169464" cy="312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760950" y="5634917"/>
            <a:ext cx="1524421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vi-VN" sz="2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039084" y="5634917"/>
            <a:ext cx="1524419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500" b="1" dirty="0">
                <a:solidFill>
                  <a:srgbClr val="FF0000"/>
                </a:solidFill>
              </a:rPr>
              <a:t> 2</a:t>
            </a:r>
            <a:endParaRPr lang="vi-VN" sz="2500" b="1" dirty="0">
              <a:solidFill>
                <a:srgbClr val="FF0000"/>
              </a:solidFill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934220" y="5634917"/>
            <a:ext cx="1524421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  <a:endParaRPr lang="vi-VN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573261" y="3729730"/>
            <a:ext cx="456065" cy="36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vi-VN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7468397" y="3729730"/>
            <a:ext cx="456067" cy="36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9" rIns="91436" bIns="45719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2547" y="764704"/>
            <a:ext cx="8711453" cy="216024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 sau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1" hangingPunct="1">
              <a:lnSpc>
                <a:spcPct val="80000"/>
              </a:lnSpc>
            </a:pP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 giác nhọn ABC(AB&lt;AC),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cao BD và CE. Chứng minh :</a:t>
            </a:r>
          </a:p>
          <a:p>
            <a:pPr algn="l">
              <a:spcBef>
                <a:spcPct val="50000"/>
              </a:spcBef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Bốn điểm B, E, D, C cùng thuộc một đường tròn</a:t>
            </a:r>
          </a:p>
          <a:p>
            <a:pPr algn="l">
              <a:spcBef>
                <a:spcPct val="50000"/>
              </a:spcBef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DE &lt; BC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vi-VN" sz="2800" dirty="0">
                <a:solidFill>
                  <a:schemeClr val="tx1"/>
                </a:solidFill>
                <a:latin typeface="Times New Roman" pitchFamily="18" charset="0"/>
              </a:rPr>
              <a:t>c) Gọi K là trung điểm của BE. Chứng minh OK//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</a:rPr>
              <a:t>CE</a:t>
            </a:r>
          </a:p>
          <a:p>
            <a:pPr algn="l">
              <a:spcBef>
                <a:spcPct val="50000"/>
              </a:spcBef>
            </a:pP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</a:rPr>
              <a:t>d)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</a:rPr>
              <a:t>Qua E, kẻ đường vuông góc với BC, cắt BC tại H, cắt đường tròn (O) tại M. Tính độ dài EM, biết BH = 4cm, HC = 9cm</a:t>
            </a:r>
            <a:endParaRPr lang="vi-V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29305" y="57123"/>
            <a:ext cx="4913419" cy="574579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vn</a:t>
            </a:r>
            <a:endParaRPr lang="vi-VN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9305" y="57123"/>
            <a:ext cx="4913419" cy="574579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20. LUYỆN TẬP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5043" y="766107"/>
            <a:ext cx="1295127" cy="430095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8665" y="1125640"/>
            <a:ext cx="8567831" cy="13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2" tIns="45717" rIns="91432" bIns="45717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đường tròn (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O,5cm), dây AB và CD. Từ O kẻ OE và OF lần lượt vuông góc với AB,CD. Biết OE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3cm, CD=6cm. Tính độ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dài của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AB và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OF?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920"/>
            <a:ext cx="417646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3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269776"/>
            <a:ext cx="4834880" cy="4743400"/>
          </a:xfrm>
        </p:spPr>
        <p:txBody>
          <a:bodyPr/>
          <a:lstStyle/>
          <a:p>
            <a:r>
              <a:rPr lang="vi-VN" dirty="0" smtClean="0"/>
              <a:t>OE=3cm,</a:t>
            </a:r>
            <a:br>
              <a:rPr lang="vi-VN" dirty="0" smtClean="0"/>
            </a:br>
            <a:r>
              <a:rPr lang="vi-VN" dirty="0" smtClean="0"/>
              <a:t>CD=6cm</a:t>
            </a:r>
            <a:br>
              <a:rPr lang="vi-VN" dirty="0" smtClean="0"/>
            </a:br>
            <a:r>
              <a:rPr lang="vi-VN" dirty="0" smtClean="0">
                <a:solidFill>
                  <a:srgbClr val="FF0000"/>
                </a:solidFill>
              </a:rPr>
              <a:t>Đáp án:</a:t>
            </a:r>
            <a:br>
              <a:rPr lang="vi-VN" dirty="0" smtClean="0">
                <a:solidFill>
                  <a:srgbClr val="FF0000"/>
                </a:solidFill>
              </a:rPr>
            </a:br>
            <a:r>
              <a:rPr lang="vi-VN" dirty="0" smtClean="0">
                <a:solidFill>
                  <a:srgbClr val="FF0000"/>
                </a:solidFill>
              </a:rPr>
              <a:t>AB = 2EB=8cm</a:t>
            </a:r>
            <a:br>
              <a:rPr lang="vi-VN" dirty="0" smtClean="0">
                <a:solidFill>
                  <a:srgbClr val="FF0000"/>
                </a:solidFill>
              </a:rPr>
            </a:br>
            <a:r>
              <a:rPr lang="vi-VN" dirty="0" smtClean="0">
                <a:solidFill>
                  <a:srgbClr val="FF0000"/>
                </a:solidFill>
              </a:rPr>
              <a:t>OF= 4cm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6004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5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9305" y="57123"/>
            <a:ext cx="4913419" cy="574579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20. LUYỆN TẬP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73435" y="764704"/>
            <a:ext cx="8175030" cy="13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2" tIns="45717" rIns="91432" bIns="45717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25717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51435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771525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028700"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859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9431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4003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857500"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Bài 2:</a:t>
            </a:r>
            <a:r>
              <a:rPr lang="vi-VN" sz="2800" dirty="0" smtClean="0">
                <a:latin typeface="+mj-lt"/>
              </a:rPr>
              <a:t> Cho đường </a:t>
            </a:r>
            <a:r>
              <a:rPr lang="vi-VN" sz="2800" dirty="0">
                <a:latin typeface="+mj-lt"/>
              </a:rPr>
              <a:t>tròn tâm O, đường kính CD. Biết CD đi qua trung điểm M của dây AB. Cho AB = 16, OM = 6. Độ dài OB=?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27564"/>
            <a:ext cx="4320480" cy="369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0497" y="5157192"/>
            <a:ext cx="3389415" cy="100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OB = 10 cm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779912" y="5157192"/>
            <a:ext cx="3240359" cy="366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207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H="1">
            <a:off x="1572294" y="10483565"/>
            <a:ext cx="2297968" cy="3361"/>
          </a:xfrm>
          <a:prstGeom prst="lin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260648"/>
            <a:ext cx="9055810" cy="36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vi-VN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Bài 3: (bài 11/sgk/104)</a:t>
            </a:r>
          </a:p>
          <a:p>
            <a:r>
              <a:rPr lang="vi-VN" sz="2800" b="1" dirty="0" smtClean="0">
                <a:latin typeface="Times New Roman" pitchFamily="18" charset="0"/>
              </a:rPr>
              <a:t>   Cho </a:t>
            </a:r>
            <a:r>
              <a:rPr lang="vi-VN" sz="2800" b="1" dirty="0">
                <a:latin typeface="Times New Roman" pitchFamily="18" charset="0"/>
              </a:rPr>
              <a:t>đường tròn (O) đường kính AB, dây CD không cắt đường kính AB. Gọi H và K theo thứ tự là chân các đường vuông góc kẻ từ A và B đến CD. Chứng minh rằng CH = DK</a:t>
            </a:r>
            <a:r>
              <a:rPr lang="vi-VN" sz="2800" b="1" dirty="0" smtClean="0">
                <a:latin typeface="Times New Roman" pitchFamily="18" charset="0"/>
              </a:rPr>
              <a:t>.</a:t>
            </a:r>
          </a:p>
          <a:p>
            <a:endParaRPr lang="vi-VN" sz="2800" b="1" dirty="0" smtClean="0">
              <a:latin typeface="Times New Roman" pitchFamily="18" charset="0"/>
            </a:endParaRP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( học sinh chia 4 nhóm thực hiện nghiên cứu bài tập)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H="1">
            <a:off x="1572294" y="10483565"/>
            <a:ext cx="2297968" cy="3361"/>
          </a:xfrm>
          <a:prstGeom prst="lin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29338" y="2362163"/>
            <a:ext cx="1715916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CH = DK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428082" y="3326516"/>
            <a:ext cx="1715918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/>
              <a:t>CM = DM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915941" y="3376919"/>
            <a:ext cx="1715916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HM = KM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657377" y="4344632"/>
            <a:ext cx="1486624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Định lí </a:t>
            </a:r>
            <a:r>
              <a:rPr lang="en-US" dirty="0"/>
              <a:t>2</a:t>
            </a:r>
            <a:endParaRPr lang="vi-VN" dirty="0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064281" y="4428635"/>
            <a:ext cx="1826783" cy="71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AHKB là h.thang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773899" y="4579993"/>
            <a:ext cx="1305587" cy="1272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OA = </a:t>
            </a:r>
            <a:r>
              <a:rPr lang="vi-VN" dirty="0" smtClean="0"/>
              <a:t>OB</a:t>
            </a:r>
          </a:p>
          <a:p>
            <a:pPr>
              <a:spcBef>
                <a:spcPct val="50000"/>
              </a:spcBef>
            </a:pPr>
            <a:r>
              <a:rPr lang="vi-VN" dirty="0"/>
              <a:t>OM // AH</a:t>
            </a:r>
          </a:p>
          <a:p>
            <a:pPr>
              <a:spcBef>
                <a:spcPct val="50000"/>
              </a:spcBef>
            </a:pPr>
            <a:endParaRPr lang="vi-VN" dirty="0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85381" y="5652486"/>
            <a:ext cx="1715918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BK // AH</a:t>
            </a: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6069964" y="2970344"/>
            <a:ext cx="1143945" cy="460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7201309" y="2970344"/>
            <a:ext cx="914653" cy="460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4915940" y="3887658"/>
            <a:ext cx="685359" cy="60818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5601299" y="3887658"/>
            <a:ext cx="798745" cy="759386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8274485" y="3662325"/>
            <a:ext cx="0" cy="60818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4662747" y="5146772"/>
            <a:ext cx="0" cy="456976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9" y="8353"/>
            <a:ext cx="4675631" cy="401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327843" y="548680"/>
            <a:ext cx="1715916" cy="902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b="1" u="sng" dirty="0" smtClean="0">
                <a:solidFill>
                  <a:srgbClr val="FF0000"/>
                </a:solidFill>
                <a:latin typeface="+mj-lt"/>
              </a:rPr>
              <a:t>Cách 1</a:t>
            </a: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: kẻ OM     CD</a:t>
            </a:r>
            <a:endParaRPr lang="vi-VN" sz="24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40771"/>
              </p:ext>
            </p:extLst>
          </p:nvPr>
        </p:nvGraphicFramePr>
        <p:xfrm>
          <a:off x="7106059" y="1142742"/>
          <a:ext cx="1905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90335" imgH="215713" progId="Equation.DSMT4">
                  <p:embed/>
                </p:oleObj>
              </mc:Choice>
              <mc:Fallback>
                <p:oleObj name="Equation" r:id="rId4" imgW="190335" imgH="21571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6059" y="1142742"/>
                        <a:ext cx="1905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06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  <p:bldP spid="54284" grpId="0"/>
      <p:bldP spid="54285" grpId="0"/>
      <p:bldP spid="54286" grpId="0"/>
      <p:bldP spid="54287" grpId="0"/>
      <p:bldP spid="54288" grpId="0"/>
      <p:bldP spid="54290" grpId="0"/>
      <p:bldP spid="54291" grpId="0" animBg="1"/>
      <p:bldP spid="54292" grpId="0" animBg="1"/>
      <p:bldP spid="54293" grpId="0" animBg="1"/>
      <p:bldP spid="54294" grpId="0" animBg="1"/>
      <p:bldP spid="54295" grpId="0" animBg="1"/>
      <p:bldP spid="54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H="1">
            <a:off x="1572294" y="10483565"/>
            <a:ext cx="2297968" cy="3361"/>
          </a:xfrm>
          <a:prstGeom prst="lin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34673" y="476672"/>
            <a:ext cx="1715916" cy="85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CH = </a:t>
            </a:r>
            <a:r>
              <a:rPr lang="vi-VN" dirty="0" smtClean="0"/>
              <a:t>DK</a:t>
            </a:r>
          </a:p>
          <a:p>
            <a:pPr>
              <a:spcBef>
                <a:spcPct val="50000"/>
              </a:spcBef>
            </a:pPr>
            <a:endParaRPr lang="vi-VN" dirty="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930214" y="1365327"/>
            <a:ext cx="1715918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 smtClean="0"/>
              <a:t>HI </a:t>
            </a:r>
            <a:r>
              <a:rPr lang="vi-VN" dirty="0"/>
              <a:t>= K</a:t>
            </a:r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972096" y="1365327"/>
            <a:ext cx="1715916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C</a:t>
            </a:r>
            <a:r>
              <a:rPr lang="vi-VN" dirty="0" smtClean="0"/>
              <a:t>I </a:t>
            </a:r>
            <a:r>
              <a:rPr lang="vi-VN" dirty="0"/>
              <a:t>= D</a:t>
            </a:r>
            <a:r>
              <a:rPr lang="vi-VN" dirty="0" smtClean="0"/>
              <a:t>I</a:t>
            </a:r>
            <a:endParaRPr lang="vi-VN" dirty="0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428082" y="5101261"/>
            <a:ext cx="1486624" cy="44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Định lí 3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504020" y="3880679"/>
            <a:ext cx="1305587" cy="85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 smtClean="0"/>
              <a:t>OI     BK</a:t>
            </a:r>
            <a:endParaRPr lang="vi-VN" dirty="0"/>
          </a:p>
          <a:p>
            <a:pPr>
              <a:spcBef>
                <a:spcPct val="50000"/>
              </a:spcBef>
            </a:pPr>
            <a:endParaRPr lang="vi-VN" dirty="0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5830053" y="904991"/>
            <a:ext cx="676591" cy="40780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513429" y="904990"/>
            <a:ext cx="914653" cy="4603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30055" y="2263774"/>
            <a:ext cx="1298122" cy="71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/>
              <a:t>AHKB là h.thang</a:t>
            </a:r>
          </a:p>
        </p:txBody>
      </p:sp>
      <p:sp>
        <p:nvSpPr>
          <p:cNvPr id="3" name="Up Arrow 2"/>
          <p:cNvSpPr/>
          <p:nvPr/>
        </p:nvSpPr>
        <p:spPr>
          <a:xfrm>
            <a:off x="7914498" y="3291307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26" y="2051067"/>
            <a:ext cx="3808542" cy="362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75426" y="476672"/>
            <a:ext cx="3394837" cy="167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800" b="1" u="sng" dirty="0" smtClean="0">
                <a:solidFill>
                  <a:srgbClr val="FF0000"/>
                </a:solidFill>
                <a:latin typeface="+mj-lt"/>
              </a:rPr>
              <a:t>Cách 2: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 Lấy I là trung điểm của CD</a:t>
            </a:r>
          </a:p>
          <a:p>
            <a:pPr>
              <a:spcBef>
                <a:spcPct val="50000"/>
              </a:spcBef>
            </a:pP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6930214" y="1869025"/>
            <a:ext cx="615642" cy="36440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 flipV="1">
            <a:off x="7585179" y="1848623"/>
            <a:ext cx="658639" cy="37883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/>
          <a:lstStyle/>
          <a:p>
            <a:endParaRPr lang="vi-VN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7535587" y="2364918"/>
            <a:ext cx="1305587" cy="1272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dirty="0" smtClean="0"/>
              <a:t>OA=OB</a:t>
            </a:r>
          </a:p>
          <a:p>
            <a:pPr>
              <a:spcBef>
                <a:spcPct val="50000"/>
              </a:spcBef>
            </a:pPr>
            <a:r>
              <a:rPr lang="vi-VN" dirty="0" smtClean="0"/>
              <a:t>OI //BK   </a:t>
            </a:r>
            <a:endParaRPr lang="vi-VN" dirty="0"/>
          </a:p>
          <a:p>
            <a:pPr>
              <a:spcBef>
                <a:spcPct val="50000"/>
              </a:spcBef>
            </a:pPr>
            <a:endParaRPr lang="vi-V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147087"/>
              </p:ext>
            </p:extLst>
          </p:nvPr>
        </p:nvGraphicFramePr>
        <p:xfrm>
          <a:off x="7980894" y="4005064"/>
          <a:ext cx="1905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190335" imgH="215713" progId="Equation.DSMT4">
                  <p:embed/>
                </p:oleObj>
              </mc:Choice>
              <mc:Fallback>
                <p:oleObj name="Equation" r:id="rId4" imgW="190335" imgH="2157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0894" y="4005064"/>
                        <a:ext cx="190500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Up Arrow 24"/>
          <p:cNvSpPr/>
          <p:nvPr/>
        </p:nvSpPr>
        <p:spPr>
          <a:xfrm>
            <a:off x="8001502" y="4359700"/>
            <a:ext cx="484632" cy="4892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176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/>
      <p:bldP spid="54284" grpId="0"/>
      <p:bldP spid="54285" grpId="0"/>
      <p:bldP spid="54286" grpId="0"/>
      <p:bldP spid="54288" grpId="0"/>
      <p:bldP spid="54291" grpId="0" animBg="1"/>
      <p:bldP spid="54292" grpId="0" animBg="1"/>
      <p:bldP spid="19" grpId="0"/>
      <p:bldP spid="3" grpId="0" animBg="1"/>
      <p:bldP spid="20" grpId="0" animBg="1"/>
      <p:bldP spid="22" grpId="0" animBg="1"/>
      <p:bldP spid="23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0800000" flipH="1">
            <a:off x="1572294" y="10483565"/>
            <a:ext cx="2297968" cy="3361"/>
          </a:xfrm>
          <a:prstGeom prst="line">
            <a:avLst/>
          </a:prstGeom>
          <a:noFill/>
          <a:ln w="38100" algn="ctr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260648"/>
            <a:ext cx="9055810" cy="404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553" tIns="81276" rIns="162553" bIns="81276"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514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vi-VN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Nếu thay điều kiện bài toán như sau: </a:t>
            </a:r>
          </a:p>
          <a:p>
            <a:pPr algn="ctr"/>
            <a:endParaRPr lang="vi-VN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vi-VN" sz="2800" b="1" dirty="0" smtClean="0">
                <a:latin typeface="Times New Roman" pitchFamily="18" charset="0"/>
              </a:rPr>
              <a:t>   Cho </a:t>
            </a:r>
            <a:r>
              <a:rPr lang="vi-VN" sz="2800" b="1" dirty="0">
                <a:latin typeface="Times New Roman" pitchFamily="18" charset="0"/>
              </a:rPr>
              <a:t>đường tròn (O) đường kính AB, </a:t>
            </a:r>
            <a:r>
              <a:rPr lang="vi-VN" sz="2800" b="1" i="1" dirty="0">
                <a:latin typeface="Times New Roman" pitchFamily="18" charset="0"/>
              </a:rPr>
              <a:t>dây CD </a:t>
            </a:r>
            <a:r>
              <a:rPr lang="vi-VN" sz="2800" b="1" i="1" dirty="0" smtClean="0">
                <a:latin typeface="Times New Roman" pitchFamily="18" charset="0"/>
              </a:rPr>
              <a:t>cắt </a:t>
            </a:r>
            <a:r>
              <a:rPr lang="vi-VN" sz="2800" b="1" i="1" dirty="0">
                <a:latin typeface="Times New Roman" pitchFamily="18" charset="0"/>
              </a:rPr>
              <a:t>đường kính </a:t>
            </a:r>
            <a:r>
              <a:rPr lang="vi-VN" sz="2800" b="1" i="1" dirty="0" smtClean="0">
                <a:latin typeface="Times New Roman" pitchFamily="18" charset="0"/>
              </a:rPr>
              <a:t>AB tại I</a:t>
            </a:r>
            <a:r>
              <a:rPr lang="vi-VN" sz="2800" b="1" dirty="0" smtClean="0">
                <a:latin typeface="Times New Roman" pitchFamily="18" charset="0"/>
              </a:rPr>
              <a:t> . </a:t>
            </a:r>
            <a:r>
              <a:rPr lang="vi-VN" sz="2800" b="1" dirty="0">
                <a:latin typeface="Times New Roman" pitchFamily="18" charset="0"/>
              </a:rPr>
              <a:t>Gọi H và K theo thứ tự là chân các đường vuông góc kẻ từ A và B đến CD. </a:t>
            </a:r>
            <a:endParaRPr lang="vi-VN" sz="2800" b="1" dirty="0" smtClean="0">
              <a:latin typeface="Times New Roman" pitchFamily="18" charset="0"/>
            </a:endParaRPr>
          </a:p>
          <a:p>
            <a:r>
              <a:rPr lang="vi-VN" sz="2800" b="1" dirty="0" smtClean="0">
                <a:latin typeface="Times New Roman" pitchFamily="18" charset="0"/>
              </a:rPr>
              <a:t>Chứng </a:t>
            </a:r>
            <a:r>
              <a:rPr lang="vi-VN" sz="2800" b="1" dirty="0">
                <a:latin typeface="Times New Roman" pitchFamily="18" charset="0"/>
              </a:rPr>
              <a:t>minh rằng CH = DK</a:t>
            </a:r>
            <a:r>
              <a:rPr lang="vi-VN" sz="2800" b="1" dirty="0" smtClean="0">
                <a:latin typeface="Times New Roman" pitchFamily="18" charset="0"/>
              </a:rPr>
              <a:t>.</a:t>
            </a:r>
          </a:p>
          <a:p>
            <a:endParaRPr lang="vi-VN" sz="2800" b="1" dirty="0">
              <a:latin typeface="Times New Roman" pitchFamily="18" charset="0"/>
            </a:endParaRPr>
          </a:p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( về nhà HS tự nghiên cứu bài 21/sbt/159)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7380312" y="55784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825</Words>
  <Application>Microsoft Office PowerPoint</Application>
  <PresentationFormat>On-screen Show (4:3)</PresentationFormat>
  <Paragraphs>113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.VnTime</vt:lpstr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Tiết 20. LUYỆN TẬP</vt:lpstr>
      <vt:lpstr>OE=3cm, CD=6cm Đáp án: AB = 2EB=8cm OF= 4cm</vt:lpstr>
      <vt:lpstr>Tiết 20.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Khoảng cách             Độ lớn dây  OE=3cm,  AB =8cm  OF= 4cm ,CD=6cm </vt:lpstr>
      <vt:lpstr>PowerPoint Presentation</vt:lpstr>
      <vt:lpstr>PowerPoint Presentation</vt:lpstr>
      <vt:lpstr>Bài toán vn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2018-11-09T02:18:46Z</dcterms:created>
  <dcterms:modified xsi:type="dcterms:W3CDTF">2019-03-31T15:23:14Z</dcterms:modified>
</cp:coreProperties>
</file>